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g" ContentType="video/unknown"/>
  <Default Extension="mp4" ContentType="video/unknown"/>
  <Default Extension="jpg" ContentType="image/jpeg"/>
  <Default Extension="rels" ContentType="application/vnd.openxmlformats-package.relationships+xml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69" r:id="rId2"/>
    <p:sldId id="270" r:id="rId3"/>
    <p:sldId id="292" r:id="rId4"/>
    <p:sldId id="272" r:id="rId5"/>
    <p:sldId id="293" r:id="rId6"/>
    <p:sldId id="274" r:id="rId7"/>
    <p:sldId id="294" r:id="rId8"/>
    <p:sldId id="276" r:id="rId9"/>
    <p:sldId id="295" r:id="rId10"/>
    <p:sldId id="278" r:id="rId11"/>
    <p:sldId id="304" r:id="rId12"/>
    <p:sldId id="305" r:id="rId13"/>
    <p:sldId id="306" r:id="rId14"/>
    <p:sldId id="307" r:id="rId15"/>
    <p:sldId id="311" r:id="rId16"/>
    <p:sldId id="312" r:id="rId17"/>
    <p:sldId id="314" r:id="rId18"/>
    <p:sldId id="315" r:id="rId19"/>
    <p:sldId id="313" r:id="rId20"/>
    <p:sldId id="316" r:id="rId21"/>
    <p:sldId id="279" r:id="rId22"/>
    <p:sldId id="297" r:id="rId23"/>
    <p:sldId id="298" r:id="rId24"/>
    <p:sldId id="299" r:id="rId25"/>
    <p:sldId id="300" r:id="rId26"/>
    <p:sldId id="301" r:id="rId27"/>
    <p:sldId id="302" r:id="rId28"/>
    <p:sldId id="280" r:id="rId29"/>
    <p:sldId id="281" r:id="rId30"/>
    <p:sldId id="30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000"/>
    <a:srgbClr val="53315D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54" autoAdjust="0"/>
  </p:normalViewPr>
  <p:slideViewPr>
    <p:cSldViewPr snapToObjects="1">
      <p:cViewPr>
        <p:scale>
          <a:sx n="90" d="100"/>
          <a:sy n="90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2C4FD-EB01-3543-A0F1-049AEFC184B7}" type="datetimeFigureOut">
              <a:rPr lang="en-US" smtClean="0"/>
              <a:pPr/>
              <a:t>9/2/14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C2EE4-A5A9-9B43-8CE8-203B832C2B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C2EE4-A5A9-9B43-8CE8-203B832C2B9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2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39616"/>
            <a:ext cx="9144000" cy="1470025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14860"/>
            <a:ext cx="9144000" cy="1148387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pracsys_bann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411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663C7D-1CFB-4781-AA7E-0C997C1F78BA}" type="datetimeFigureOut">
              <a:rPr lang="en-US" smtClean="0"/>
              <a:pPr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E2F2-5E75-43DF-9851-9EF9D37F1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663C7D-1CFB-4781-AA7E-0C997C1F78BA}" type="datetimeFigureOut">
              <a:rPr lang="en-US" smtClean="0"/>
              <a:pPr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E2F2-5E75-43DF-9851-9EF9D37F1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663C7D-1CFB-4781-AA7E-0C997C1F78BA}" type="datetimeFigureOut">
              <a:rPr lang="en-US" smtClean="0"/>
              <a:pPr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E2F2-5E75-43DF-9851-9EF9D37F1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663C7D-1CFB-4781-AA7E-0C997C1F78BA}" type="datetimeFigureOut">
              <a:rPr lang="en-US" smtClean="0"/>
              <a:pPr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E2F2-5E75-43DF-9851-9EF9D37F1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663C7D-1CFB-4781-AA7E-0C997C1F78BA}" type="datetimeFigureOut">
              <a:rPr lang="en-US" smtClean="0"/>
              <a:pPr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E2F2-5E75-43DF-9851-9EF9D37F1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663C7D-1CFB-4781-AA7E-0C997C1F78BA}" type="datetimeFigureOut">
              <a:rPr lang="en-US" smtClean="0"/>
              <a:pPr/>
              <a:t>9/2/14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E2F2-5E75-43DF-9851-9EF9D37F1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663C7D-1CFB-4781-AA7E-0C997C1F78BA}" type="datetimeFigureOut">
              <a:rPr lang="en-US" smtClean="0"/>
              <a:pPr/>
              <a:t>9/2/14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E2F2-5E75-43DF-9851-9EF9D37F1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663C7D-1CFB-4781-AA7E-0C997C1F78BA}" type="datetimeFigureOut">
              <a:rPr lang="en-US" smtClean="0"/>
              <a:pPr/>
              <a:t>9/2/14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E2F2-5E75-43DF-9851-9EF9D37F1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663C7D-1CFB-4781-AA7E-0C997C1F78BA}" type="datetimeFigureOut">
              <a:rPr lang="en-US" smtClean="0"/>
              <a:pPr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E2F2-5E75-43DF-9851-9EF9D37F1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663C7D-1CFB-4781-AA7E-0C997C1F78BA}" type="datetimeFigureOut">
              <a:rPr lang="en-US" smtClean="0"/>
              <a:pPr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E2F2-5E75-43DF-9851-9EF9D37F1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U_units-banner_red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5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824" y="0"/>
            <a:ext cx="7349751" cy="530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529" y="895800"/>
            <a:ext cx="8897471" cy="583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0545" y="6478030"/>
            <a:ext cx="47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9E80E2F2-5E75-43DF-9851-9EF9D37F10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defTabSz="457200" rtl="0" eaLnBrk="1" latinLnBrk="0" hangingPunct="1">
        <a:spcBef>
          <a:spcPct val="0"/>
        </a:spcBef>
        <a:buNone/>
        <a:defRPr sz="3400" b="0" i="0" kern="1200">
          <a:solidFill>
            <a:srgbClr val="FFF000"/>
          </a:solidFill>
          <a:latin typeface="Palatino"/>
          <a:ea typeface="+mj-ea"/>
          <a:cs typeface="Palatino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457200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3.mpg"/><Relationship Id="rId4" Type="http://schemas.openxmlformats.org/officeDocument/2006/relationships/video" Target="../media/media3.mpg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4" Type="http://schemas.openxmlformats.org/officeDocument/2006/relationships/video" Target="../media/media6.avi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microsoft.com/office/2007/relationships/media" Target="../media/media5.mpg"/><Relationship Id="rId2" Type="http://schemas.openxmlformats.org/officeDocument/2006/relationships/video" Target="../media/media5.m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5" Type="http://schemas.openxmlformats.org/officeDocument/2006/relationships/image" Target="../media/image37.jp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>
            <p:ph type="title"/>
          </p:nvPr>
        </p:nvSpPr>
        <p:spPr>
          <a:xfrm>
            <a:off x="0" y="1447800"/>
            <a:ext cx="9144000" cy="1044773"/>
          </a:xfrm>
          <a:ln/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80000"/>
                </a:solidFill>
              </a:rPr>
              <a:t>CS440/520</a:t>
            </a:r>
            <a:r>
              <a:rPr lang="en-US" b="1" dirty="0">
                <a:solidFill>
                  <a:srgbClr val="C80000"/>
                </a:solidFill>
              </a:rPr>
              <a:t/>
            </a:r>
            <a:br>
              <a:rPr lang="en-US" b="1" dirty="0">
                <a:solidFill>
                  <a:srgbClr val="C80000"/>
                </a:solidFill>
              </a:rPr>
            </a:br>
            <a:r>
              <a:rPr lang="en-US" b="1" dirty="0">
                <a:solidFill>
                  <a:srgbClr val="C80000"/>
                </a:solidFill>
              </a:rPr>
              <a:t>Artificial Intelligence</a:t>
            </a:r>
          </a:p>
        </p:txBody>
      </p:sp>
      <p:sp>
        <p:nvSpPr>
          <p:cNvPr id="15362" name="Rectangle 2"/>
          <p:cNvSpPr>
            <a:spLocks noChangeArrowheads="1"/>
          </p:cNvSpPr>
          <p:nvPr>
            <p:ph type="body" idx="1"/>
          </p:nvPr>
        </p:nvSpPr>
        <p:spPr>
          <a:xfrm>
            <a:off x="687586" y="3473648"/>
            <a:ext cx="7759898" cy="1294805"/>
          </a:xfrm>
          <a:ln/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Lecture 1: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The Foundations of AI</a:t>
            </a:r>
          </a:p>
          <a:p>
            <a:pPr marL="0" indent="0" algn="ctr">
              <a:buNone/>
            </a:pPr>
            <a:r>
              <a:rPr lang="en-US" dirty="0"/>
              <a:t>and Intelligent Agents</a:t>
            </a:r>
          </a:p>
        </p:txBody>
      </p:sp>
      <p:sp>
        <p:nvSpPr>
          <p:cNvPr id="15363" name="Rectangle 3"/>
          <p:cNvSpPr>
            <a:spLocks/>
          </p:cNvSpPr>
          <p:nvPr/>
        </p:nvSpPr>
        <p:spPr bwMode="auto">
          <a:xfrm>
            <a:off x="697632" y="5348883"/>
            <a:ext cx="7715250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800" dirty="0" smtClean="0">
                <a:ea typeface="ＭＳ Ｐゴシック" charset="0"/>
                <a:cs typeface="Gill Sans" charset="0"/>
              </a:rPr>
              <a:t>2 September 2014</a:t>
            </a:r>
            <a:endParaRPr lang="en-US" sz="2800" dirty="0">
              <a:ea typeface="ＭＳ Ｐゴシック" charset="0"/>
              <a:cs typeface="Gill Sans" charset="0"/>
            </a:endParaRPr>
          </a:p>
          <a:p>
            <a:pPr algn="ctr"/>
            <a:r>
              <a:rPr lang="en-US" dirty="0">
                <a:ea typeface="ＭＳ Ｐゴシック" charset="0"/>
                <a:cs typeface="Gill Sans" charset="0"/>
              </a:rPr>
              <a:t>Instructor: Kostas Bekris</a:t>
            </a:r>
          </a:p>
        </p:txBody>
      </p:sp>
      <p:sp>
        <p:nvSpPr>
          <p:cNvPr id="15364" name="Rectangle 4"/>
          <p:cNvSpPr>
            <a:spLocks/>
          </p:cNvSpPr>
          <p:nvPr/>
        </p:nvSpPr>
        <p:spPr bwMode="auto">
          <a:xfrm>
            <a:off x="1939639" y="40184"/>
            <a:ext cx="7051961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2400" b="1" dirty="0">
                <a:solidFill>
                  <a:srgbClr val="FFFFFF"/>
                </a:solidFill>
                <a:ea typeface="ＭＳ Ｐゴシック" charset="0"/>
                <a:cs typeface="Gill Sans" charset="0"/>
              </a:rPr>
              <a:t>Computer </a:t>
            </a:r>
            <a:r>
              <a:rPr lang="en-US" sz="2400" b="1" dirty="0" smtClean="0">
                <a:solidFill>
                  <a:srgbClr val="FFFFFF"/>
                </a:solidFill>
                <a:ea typeface="ＭＳ Ｐゴシック" charset="0"/>
                <a:cs typeface="Gill Sans" charset="0"/>
              </a:rPr>
              <a:t>Science Department</a:t>
            </a:r>
            <a:endParaRPr lang="en-US" sz="2400" b="1" dirty="0">
              <a:solidFill>
                <a:srgbClr val="FFFFFF"/>
              </a:solidFill>
              <a:ea typeface="ＭＳ Ｐゴシック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306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Acting Rationally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6" y="937617"/>
            <a:ext cx="1485677" cy="563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524" y="830461"/>
            <a:ext cx="6223992" cy="509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991571"/>
            <a:ext cx="2955727" cy="191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53" y="5259586"/>
            <a:ext cx="3589734" cy="130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36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117" y="-723305"/>
            <a:ext cx="10233422" cy="8036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87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AAAI 2015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29" y="895800"/>
            <a:ext cx="3995271" cy="5835200"/>
          </a:xfrm>
        </p:spPr>
        <p:txBody>
          <a:bodyPr>
            <a:noAutofit/>
          </a:bodyPr>
          <a:lstStyle/>
          <a:p>
            <a:r>
              <a:rPr lang="en-US" sz="2200" dirty="0"/>
              <a:t>AI and the Web</a:t>
            </a:r>
          </a:p>
          <a:p>
            <a:r>
              <a:rPr lang="en-US" sz="2200" dirty="0" smtClean="0"/>
              <a:t>Cognitive </a:t>
            </a:r>
            <a:r>
              <a:rPr lang="en-US" sz="2200" dirty="0"/>
              <a:t>Modeling</a:t>
            </a:r>
          </a:p>
          <a:p>
            <a:r>
              <a:rPr lang="en-US" sz="2200" dirty="0"/>
              <a:t>Cognitive Systems</a:t>
            </a:r>
          </a:p>
          <a:p>
            <a:r>
              <a:rPr lang="en-US" sz="2200" dirty="0"/>
              <a:t>Computational Sustainability and AI</a:t>
            </a:r>
          </a:p>
          <a:p>
            <a:r>
              <a:rPr lang="en-US" sz="2200" dirty="0"/>
              <a:t>Computational Discovery</a:t>
            </a:r>
          </a:p>
          <a:p>
            <a:r>
              <a:rPr lang="en-US" sz="2200" dirty="0"/>
              <a:t>Game Theory and Economic Paradigms</a:t>
            </a:r>
          </a:p>
          <a:p>
            <a:r>
              <a:rPr lang="en-US" sz="2200" dirty="0"/>
              <a:t>Game Playing and Interactive Entertainment</a:t>
            </a:r>
          </a:p>
          <a:p>
            <a:r>
              <a:rPr lang="en-US" sz="2200" dirty="0"/>
              <a:t>Heuristic Search and Optimization</a:t>
            </a:r>
          </a:p>
          <a:p>
            <a:r>
              <a:rPr lang="en-US" sz="2200" dirty="0"/>
              <a:t>Human-Computation and Crowd Sourcing</a:t>
            </a:r>
          </a:p>
          <a:p>
            <a:r>
              <a:rPr lang="en-US" sz="2200" dirty="0"/>
              <a:t>Humans and </a:t>
            </a:r>
            <a:r>
              <a:rPr lang="en-US" sz="2200" dirty="0" smtClean="0"/>
              <a:t>AI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4495799" y="838200"/>
            <a:ext cx="4191001" cy="6186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Knowledge Representation and Reasoning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Machine Learning Applications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Multi-agent </a:t>
            </a:r>
            <a:r>
              <a:rPr lang="en-US" sz="2200" dirty="0"/>
              <a:t>Systems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Natural Language Processing (NLP) </a:t>
            </a:r>
            <a:r>
              <a:rPr lang="en-US" sz="2200" dirty="0"/>
              <a:t>and Knowledge Representation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NLP and Machine Learning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NLP and Text Mining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Novel Machine Learning Algorithms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Planning and Scheduling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Reasoning under Uncertainty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Robotics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Search and Constraint Satisfaction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Computer Vision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6557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Where are we now?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8792782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959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What are my personal interests?</a:t>
            </a:r>
          </a:p>
        </p:txBody>
      </p:sp>
      <p:sp>
        <p:nvSpPr>
          <p:cNvPr id="31746" name="Rectangle 2"/>
          <p:cNvSpPr>
            <a:spLocks noChangeArrowheads="1"/>
          </p:cNvSpPr>
          <p:nvPr>
            <p:ph type="body" idx="1"/>
          </p:nvPr>
        </p:nvSpPr>
        <p:spPr>
          <a:xfrm>
            <a:off x="312539" y="4343400"/>
            <a:ext cx="8526661" cy="2362200"/>
          </a:xfrm>
          <a:ln/>
        </p:spPr>
        <p:txBody>
          <a:bodyPr>
            <a:normAutofit fontScale="92500"/>
          </a:bodyPr>
          <a:lstStyle/>
          <a:p>
            <a:r>
              <a:rPr lang="en-US" dirty="0"/>
              <a:t>Agents that must and do appropriately model and reason about the physical properties of their environment:</a:t>
            </a:r>
          </a:p>
          <a:p>
            <a:pPr marL="446469" lvl="1"/>
            <a:r>
              <a:rPr lang="en-US" dirty="0"/>
              <a:t>algorithmic generation of motion (motion planning)</a:t>
            </a:r>
          </a:p>
          <a:p>
            <a:pPr marL="446469" lvl="1"/>
            <a:r>
              <a:rPr lang="en-US" dirty="0" smtClean="0"/>
              <a:t>reasoning about physical motion constraints</a:t>
            </a:r>
            <a:endParaRPr lang="en-US" dirty="0"/>
          </a:p>
          <a:p>
            <a:pPr marL="446469" lvl="1"/>
            <a:r>
              <a:rPr lang="en-US" dirty="0"/>
              <a:t>and </a:t>
            </a:r>
            <a:r>
              <a:rPr lang="en-US" dirty="0" smtClean="0"/>
              <a:t>achieving efficient coordination</a:t>
            </a:r>
            <a:endParaRPr lang="en-US" dirty="0"/>
          </a:p>
        </p:txBody>
      </p:sp>
      <p:sp>
        <p:nvSpPr>
          <p:cNvPr id="31747" name="Oval 3"/>
          <p:cNvSpPr>
            <a:spLocks/>
          </p:cNvSpPr>
          <p:nvPr/>
        </p:nvSpPr>
        <p:spPr bwMode="auto">
          <a:xfrm>
            <a:off x="1009054" y="1419820"/>
            <a:ext cx="2214563" cy="2089547"/>
          </a:xfrm>
          <a:prstGeom prst="ellipse">
            <a:avLst/>
          </a:prstGeom>
          <a:solidFill>
            <a:srgbClr val="FFA2FF"/>
          </a:solidFill>
          <a:ln w="254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0"/>
                <a:cs typeface="Gill Sans" charset="0"/>
              </a:rPr>
              <a:t>Physically-Grounded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0"/>
                <a:cs typeface="Gill Sans" charset="0"/>
              </a:rPr>
              <a:t>Agents</a:t>
            </a:r>
          </a:p>
        </p:txBody>
      </p:sp>
      <p:sp>
        <p:nvSpPr>
          <p:cNvPr id="31748" name="Rectangle 4"/>
          <p:cNvSpPr>
            <a:spLocks/>
          </p:cNvSpPr>
          <p:nvPr/>
        </p:nvSpPr>
        <p:spPr bwMode="auto">
          <a:xfrm>
            <a:off x="5259586" y="1160859"/>
            <a:ext cx="2794992" cy="660797"/>
          </a:xfrm>
          <a:prstGeom prst="rect">
            <a:avLst/>
          </a:prstGeom>
          <a:solidFill>
            <a:srgbClr val="740000"/>
          </a:solidFill>
          <a:ln w="254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0"/>
                <a:cs typeface="Gill Sans" charset="0"/>
              </a:rPr>
              <a:t>Robotics</a:t>
            </a:r>
          </a:p>
        </p:txBody>
      </p:sp>
      <p:sp>
        <p:nvSpPr>
          <p:cNvPr id="31749" name="Rectangle 5"/>
          <p:cNvSpPr>
            <a:spLocks/>
          </p:cNvSpPr>
          <p:nvPr/>
        </p:nvSpPr>
        <p:spPr bwMode="auto">
          <a:xfrm>
            <a:off x="5259586" y="2134195"/>
            <a:ext cx="2794992" cy="660797"/>
          </a:xfrm>
          <a:prstGeom prst="rect">
            <a:avLst/>
          </a:prstGeom>
          <a:solidFill>
            <a:srgbClr val="740000"/>
          </a:solidFill>
          <a:ln w="254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0"/>
                <a:cs typeface="Gill Sans" charset="0"/>
              </a:rPr>
              <a:t>Computer Games</a:t>
            </a:r>
          </a:p>
        </p:txBody>
      </p:sp>
      <p:sp>
        <p:nvSpPr>
          <p:cNvPr id="31750" name="Rectangle 6"/>
          <p:cNvSpPr>
            <a:spLocks/>
          </p:cNvSpPr>
          <p:nvPr/>
        </p:nvSpPr>
        <p:spPr bwMode="auto">
          <a:xfrm>
            <a:off x="5259586" y="3143250"/>
            <a:ext cx="2794992" cy="660797"/>
          </a:xfrm>
          <a:prstGeom prst="rect">
            <a:avLst/>
          </a:prstGeom>
          <a:solidFill>
            <a:srgbClr val="740000"/>
          </a:solidFill>
          <a:ln w="254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0"/>
                <a:cs typeface="Gill Sans" charset="0"/>
              </a:rPr>
              <a:t>Human Assistants</a:t>
            </a:r>
          </a:p>
        </p:txBody>
      </p:sp>
      <p:sp>
        <p:nvSpPr>
          <p:cNvPr id="31751" name="AutoShape 7"/>
          <p:cNvSpPr>
            <a:spLocks/>
          </p:cNvSpPr>
          <p:nvPr/>
        </p:nvSpPr>
        <p:spPr bwMode="auto">
          <a:xfrm>
            <a:off x="3598664" y="2152055"/>
            <a:ext cx="1160859" cy="625078"/>
          </a:xfrm>
          <a:prstGeom prst="rightArrow">
            <a:avLst>
              <a:gd name="adj1" fmla="val 32000"/>
              <a:gd name="adj2" fmla="val 62859"/>
            </a:avLst>
          </a:prstGeom>
          <a:solidFill>
            <a:srgbClr val="000000"/>
          </a:solidFill>
          <a:ln w="254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6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96689" y="6166687"/>
            <a:ext cx="2514600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James </a:t>
            </a:r>
            <a:r>
              <a:rPr lang="en-US" sz="1400" dirty="0" err="1" smtClean="0"/>
              <a:t>Kuffner</a:t>
            </a:r>
            <a:r>
              <a:rPr lang="en-US" sz="1400" dirty="0" smtClean="0"/>
              <a:t>, CMU</a:t>
            </a:r>
            <a:endParaRPr lang="en-US" sz="1400" dirty="0"/>
          </a:p>
        </p:txBody>
      </p:sp>
      <p:pic>
        <p:nvPicPr>
          <p:cNvPr id="5" name="Picture 4" descr="alphaPuzzl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6689" y="4414087"/>
            <a:ext cx="2587625" cy="172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anufacturi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5604" y="1366087"/>
            <a:ext cx="2590800" cy="220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65604" y="3551220"/>
            <a:ext cx="2590800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Jean Claude </a:t>
            </a:r>
            <a:r>
              <a:rPr lang="en-US" sz="1400" dirty="0" err="1" smtClean="0"/>
              <a:t>Latombe</a:t>
            </a:r>
            <a:r>
              <a:rPr lang="en-US" sz="1400" dirty="0" smtClean="0"/>
              <a:t>, Stanford</a:t>
            </a:r>
            <a:endParaRPr lang="en-US" sz="1400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65604" y="1042922"/>
            <a:ext cx="2590800" cy="3231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b="1" dirty="0"/>
              <a:t>Industrial Manipulation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96689" y="4109287"/>
            <a:ext cx="2514600" cy="3206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b="1" dirty="0"/>
              <a:t>Geometric </a:t>
            </a:r>
            <a:r>
              <a:rPr lang="en-US" sz="1500" b="1" dirty="0" smtClean="0"/>
              <a:t>Problems</a:t>
            </a:r>
            <a:endParaRPr lang="en-US" sz="1500" b="1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557439" y="1663811"/>
            <a:ext cx="5029200" cy="3206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b="1" dirty="0" smtClean="0"/>
              <a:t>Traditional Setup: Piano-Mover’s Problem</a:t>
            </a:r>
            <a:endParaRPr lang="en-US" sz="1500" b="1" dirty="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043339" y="5429360"/>
            <a:ext cx="2514600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Kostas </a:t>
            </a:r>
            <a:r>
              <a:rPr lang="en-US" sz="1400" dirty="0" smtClean="0"/>
              <a:t>Bekris</a:t>
            </a:r>
            <a:endParaRPr lang="en-US" sz="1400" dirty="0"/>
          </a:p>
        </p:txBody>
      </p:sp>
      <p:pic>
        <p:nvPicPr>
          <p:cNvPr id="3" name="prm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57439" y="1997186"/>
            <a:ext cx="5148262" cy="34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5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Issue: Physical Realism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00535" y="1739900"/>
            <a:ext cx="4489478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Geometric Paths are not Sufficient</a:t>
            </a:r>
          </a:p>
          <a:p>
            <a:pPr marR="0" lvl="1" indent="-165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Lack of Physical Realism</a:t>
            </a:r>
          </a:p>
          <a:p>
            <a:pPr marR="0" lvl="1" indent="-165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Cannot be easily followed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 Box 33"/>
          <p:cNvSpPr txBox="1">
            <a:spLocks noChangeArrowheads="1"/>
          </p:cNvSpPr>
          <p:nvPr/>
        </p:nvSpPr>
        <p:spPr bwMode="auto">
          <a:xfrm>
            <a:off x="464655" y="4195539"/>
            <a:ext cx="4049685" cy="224676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 smtClean="0"/>
              <a:t>Trajectory Planning:</a:t>
            </a:r>
          </a:p>
          <a:p>
            <a:pPr marL="228600" lvl="1" algn="l">
              <a:buFontTx/>
              <a:buChar char="•"/>
            </a:pPr>
            <a:r>
              <a:rPr lang="en-US" sz="2000" dirty="0" smtClean="0"/>
              <a:t> More constrains to satisfy</a:t>
            </a:r>
          </a:p>
          <a:p>
            <a:pPr marL="635000" lvl="2" indent="-177800">
              <a:buFont typeface="Lucida Grande"/>
              <a:buChar char="−"/>
            </a:pPr>
            <a:r>
              <a:rPr lang="en-US" sz="2000" dirty="0" smtClean="0"/>
              <a:t> non-</a:t>
            </a:r>
            <a:r>
              <a:rPr lang="en-US" sz="2000" dirty="0" err="1" smtClean="0"/>
              <a:t>holonomic</a:t>
            </a:r>
            <a:r>
              <a:rPr lang="en-US" sz="2000" dirty="0" smtClean="0"/>
              <a:t>: f(</a:t>
            </a:r>
            <a:r>
              <a:rPr lang="en-US" sz="2000" dirty="0" err="1" smtClean="0"/>
              <a:t>q,q</a:t>
            </a:r>
            <a:r>
              <a:rPr lang="en-US" sz="2000" dirty="0" smtClean="0"/>
              <a:t>) ≤ 0</a:t>
            </a:r>
          </a:p>
          <a:p>
            <a:pPr marL="635000" lvl="2" indent="-177800">
              <a:buFont typeface="Lucida Grande"/>
              <a:buChar char="−"/>
            </a:pPr>
            <a:r>
              <a:rPr lang="en-US" sz="2000" dirty="0" smtClean="0"/>
              <a:t> </a:t>
            </a:r>
            <a:r>
              <a:rPr lang="en-US" sz="2000" dirty="0" err="1" smtClean="0"/>
              <a:t>underactuated</a:t>
            </a:r>
            <a:r>
              <a:rPr lang="en-US" sz="2000" dirty="0" smtClean="0"/>
              <a:t> systems</a:t>
            </a:r>
          </a:p>
          <a:p>
            <a:pPr marL="635000" lvl="2" indent="-177800">
              <a:buFont typeface="Lucida Grande"/>
              <a:buChar char="−"/>
            </a:pPr>
            <a:r>
              <a:rPr lang="en-US" sz="2000" dirty="0" smtClean="0"/>
              <a:t> dynamics matter</a:t>
            </a:r>
          </a:p>
          <a:p>
            <a:pPr marL="342900" lvl="1" indent="-119063">
              <a:buFont typeface="Arial"/>
              <a:buChar char="•"/>
            </a:pPr>
            <a:r>
              <a:rPr lang="en-US" sz="2000" dirty="0"/>
              <a:t> Higher-dimensional </a:t>
            </a:r>
            <a:r>
              <a:rPr lang="en-US" sz="2000" dirty="0" smtClean="0"/>
              <a:t>planning</a:t>
            </a:r>
          </a:p>
          <a:p>
            <a:pPr marL="457200" lvl="2"/>
            <a:r>
              <a:rPr lang="en-US" sz="2000" dirty="0" smtClean="0"/>
              <a:t>        </a:t>
            </a:r>
          </a:p>
        </p:txBody>
      </p:sp>
      <p:pic>
        <p:nvPicPr>
          <p:cNvPr id="3" name="bug_trap_prm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00" y="1226820"/>
            <a:ext cx="3771900" cy="2514600"/>
          </a:xfrm>
          <a:prstGeom prst="rect">
            <a:avLst/>
          </a:prstGeom>
        </p:spPr>
      </p:pic>
      <p:pic>
        <p:nvPicPr>
          <p:cNvPr id="8" name="bug_trap_pqp_acc_ist_point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59285" y="4033520"/>
            <a:ext cx="3771900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8483" y="4554685"/>
            <a:ext cx="275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277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Picture 4" descr="eq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94" y="4876800"/>
            <a:ext cx="4421101" cy="1981200"/>
          </a:xfrm>
          <a:prstGeom prst="rect">
            <a:avLst/>
          </a:prstGeom>
        </p:spPr>
      </p:pic>
      <p:pic>
        <p:nvPicPr>
          <p:cNvPr id="6" name="c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066800" y="685800"/>
            <a:ext cx="7112000" cy="4267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66800" y="5334000"/>
            <a:ext cx="30480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“Rally Car” </a:t>
            </a:r>
          </a:p>
          <a:p>
            <a:pPr marL="457200" indent="-234950"/>
            <a:r>
              <a:rPr lang="en-US" sz="2600" dirty="0" smtClean="0"/>
              <a:t>Has Drift</a:t>
            </a:r>
          </a:p>
          <a:p>
            <a:pPr marL="457200" indent="-234950"/>
            <a:r>
              <a:rPr lang="en-US" sz="2600" dirty="0" smtClean="0"/>
              <a:t>8-dim. State Space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2856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coordinated_mp_exploring_vehicles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161" y="1233314"/>
            <a:ext cx="36576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467" y="586983"/>
            <a:ext cx="8531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b="1" dirty="0" smtClean="0"/>
              <a:t>Safe Real-time Planning under Dynamics</a:t>
            </a:r>
          </a:p>
          <a:p>
            <a:pPr algn="r"/>
            <a:r>
              <a:rPr lang="en-US" sz="3500" b="1" dirty="0" smtClean="0"/>
              <a:t>for Robot Networks</a:t>
            </a:r>
            <a:endParaRPr lang="en-US" sz="3500" b="1" dirty="0"/>
          </a:p>
        </p:txBody>
      </p:sp>
      <p:pic>
        <p:nvPicPr>
          <p:cNvPr id="7" name="TSIANOS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48462" y="2147714"/>
            <a:ext cx="2827338" cy="2286000"/>
          </a:xfrm>
          <a:prstGeom prst="rect">
            <a:avLst/>
          </a:prstGeom>
        </p:spPr>
      </p:pic>
      <p:pic>
        <p:nvPicPr>
          <p:cNvPr id="8" name="Picture 7" descr="Screen Shot 2013-10-28 at 8.40.5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1" y="4063725"/>
            <a:ext cx="3931004" cy="2716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66" descr="ics_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79503" y="5568190"/>
            <a:ext cx="3162899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5" descr="ics_a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603395" y="4588654"/>
            <a:ext cx="3169255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24092" y="1610366"/>
            <a:ext cx="880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[Bekris, </a:t>
            </a:r>
            <a:r>
              <a:rPr lang="en-US" sz="1200" dirty="0" err="1" smtClean="0"/>
              <a:t>Tsianos</a:t>
            </a:r>
            <a:r>
              <a:rPr lang="en-US" sz="1200" dirty="0" smtClean="0"/>
              <a:t>, </a:t>
            </a:r>
            <a:r>
              <a:rPr lang="en-US" sz="1200" dirty="0" err="1" smtClean="0"/>
              <a:t>Kavraki</a:t>
            </a:r>
            <a:r>
              <a:rPr lang="en-US" sz="1200" dirty="0" smtClean="0"/>
              <a:t>: </a:t>
            </a:r>
            <a:r>
              <a:rPr lang="en-US" sz="1200" dirty="0" err="1" smtClean="0"/>
              <a:t>RoboComm</a:t>
            </a:r>
            <a:r>
              <a:rPr lang="en-US" sz="1200" dirty="0" smtClean="0"/>
              <a:t> Best Paper ‘08,</a:t>
            </a:r>
          </a:p>
          <a:p>
            <a:pPr algn="r"/>
            <a:r>
              <a:rPr lang="en-US" sz="1200" dirty="0" smtClean="0"/>
              <a:t>Bekris, Grady, Moll, </a:t>
            </a:r>
            <a:r>
              <a:rPr lang="en-US" sz="1200" dirty="0" err="1" smtClean="0"/>
              <a:t>Kavraki</a:t>
            </a:r>
            <a:r>
              <a:rPr lang="en-US" sz="1200" dirty="0" smtClean="0"/>
              <a:t>: Intern. Journal of Robotics Research ‘12]</a:t>
            </a:r>
          </a:p>
        </p:txBody>
      </p:sp>
    </p:spTree>
    <p:extLst>
      <p:ext uri="{BB962C8B-B14F-4D97-AF65-F5344CB8AC3E}">
        <p14:creationId xmlns:p14="http://schemas.microsoft.com/office/powerpoint/2010/main" val="426731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5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Multi-Robot Problems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900" y="919224"/>
            <a:ext cx="5562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19100" marR="0" lvl="0" indent="-419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Multi-Robot Problems</a:t>
            </a:r>
          </a:p>
          <a:p>
            <a:pPr marL="884238" marR="0" lvl="1" indent="-419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Autonomous Cooperating Robots</a:t>
            </a:r>
          </a:p>
          <a:p>
            <a:pPr marL="884238" marR="0" lvl="1" indent="-419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</a:rPr>
              <a:t>Group Constraints and Limitations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109" charset="-128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394450" y="2125429"/>
            <a:ext cx="2051050" cy="1916113"/>
            <a:chOff x="4164" y="566"/>
            <a:chExt cx="1292" cy="1207"/>
          </a:xfrm>
        </p:grpSpPr>
        <p:pic>
          <p:nvPicPr>
            <p:cNvPr id="6" name="Picture 5" descr="coord_cone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93" y="624"/>
              <a:ext cx="835" cy="1149"/>
            </a:xfrm>
            <a:prstGeom prst="rect">
              <a:avLst/>
            </a:prstGeom>
            <a:noFill/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164" y="566"/>
              <a:ext cx="1292" cy="3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 b="1"/>
                <a:t>Trajectory computed from</a:t>
              </a:r>
            </a:p>
            <a:p>
              <a:r>
                <a:rPr lang="en-US" sz="1000" b="1"/>
                <a:t>“perfect prediction”</a:t>
              </a:r>
            </a:p>
            <a:p>
              <a:r>
                <a:rPr lang="en-US" sz="1000" b="1"/>
                <a:t>or communication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69900" y="4122504"/>
            <a:ext cx="838200" cy="762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93900" y="4122504"/>
            <a:ext cx="838200" cy="762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 rot="5400000">
            <a:off x="1270000" y="4236804"/>
            <a:ext cx="381000" cy="152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r>
              <a:rPr lang="en-US" sz="1600" b="1"/>
              <a:t>A</a:t>
            </a:r>
          </a:p>
        </p:txBody>
      </p:sp>
      <p:pic>
        <p:nvPicPr>
          <p:cNvPr id="11" name="Picture 10" descr="static_con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2217504"/>
            <a:ext cx="10604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69900" y="5646504"/>
            <a:ext cx="838200" cy="762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93900" y="5646504"/>
            <a:ext cx="838200" cy="762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 rot="5400000">
            <a:off x="1651000" y="6141804"/>
            <a:ext cx="381000" cy="152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r>
              <a:rPr lang="en-US" sz="1600" b="1"/>
              <a:t>B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46100" y="5036904"/>
            <a:ext cx="381000" cy="152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r>
              <a:rPr lang="en-US" sz="1600" b="1"/>
              <a:t>C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451100" y="5341704"/>
            <a:ext cx="381000" cy="152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r>
              <a:rPr lang="en-US" sz="1600" b="1"/>
              <a:t>D</a:t>
            </a: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3060700" y="2293704"/>
            <a:ext cx="0" cy="441960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365500" y="4122504"/>
            <a:ext cx="838200" cy="762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889500" y="4122504"/>
            <a:ext cx="838200" cy="762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 rot="5400000">
            <a:off x="4165600" y="4236804"/>
            <a:ext cx="381000" cy="152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r>
              <a:rPr lang="en-US" sz="1600" b="1"/>
              <a:t>A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365500" y="5646504"/>
            <a:ext cx="838200" cy="762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889500" y="5646504"/>
            <a:ext cx="838200" cy="762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 rot="5400000">
            <a:off x="4546600" y="6141804"/>
            <a:ext cx="381000" cy="152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r>
              <a:rPr lang="en-US" sz="1600" b="1"/>
              <a:t>B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441700" y="5036904"/>
            <a:ext cx="381000" cy="152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r>
              <a:rPr lang="en-US" sz="1600" b="1"/>
              <a:t>C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346700" y="5341704"/>
            <a:ext cx="381000" cy="152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r>
              <a:rPr lang="en-US" sz="1600" b="1"/>
              <a:t>D</a:t>
            </a:r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6337300" y="4122504"/>
            <a:ext cx="2362200" cy="2286000"/>
            <a:chOff x="4128" y="1824"/>
            <a:chExt cx="1488" cy="1440"/>
          </a:xfrm>
        </p:grpSpPr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128" y="1824"/>
              <a:ext cx="528" cy="48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088" y="1824"/>
              <a:ext cx="528" cy="48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128" y="2784"/>
              <a:ext cx="528" cy="48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088" y="2784"/>
              <a:ext cx="528" cy="48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Picture 30" descr="bounded_con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52825" y="2217504"/>
            <a:ext cx="2174875" cy="1830388"/>
          </a:xfrm>
          <a:prstGeom prst="rect">
            <a:avLst/>
          </a:prstGeom>
          <a:noFill/>
        </p:spPr>
      </p:pic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5956300" y="2293704"/>
            <a:ext cx="0" cy="441960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6565900" y="3512904"/>
            <a:ext cx="1524000" cy="1524000"/>
            <a:chOff x="4272" y="1440"/>
            <a:chExt cx="960" cy="960"/>
          </a:xfrm>
        </p:grpSpPr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 rot="5400000">
              <a:off x="4632" y="1896"/>
              <a:ext cx="240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r>
                <a:rPr lang="en-US" sz="1600" b="1"/>
                <a:t>A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4272" y="1440"/>
              <a:ext cx="960" cy="960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6946900" y="5417904"/>
            <a:ext cx="1524000" cy="1524000"/>
            <a:chOff x="4512" y="2640"/>
            <a:chExt cx="960" cy="960"/>
          </a:xfrm>
        </p:grpSpPr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 rot="5400000">
              <a:off x="4872" y="3096"/>
              <a:ext cx="240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r>
                <a:rPr lang="en-US" sz="1600" b="1"/>
                <a:t>B</a:t>
              </a: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4512" y="2640"/>
              <a:ext cx="960" cy="960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7708900" y="4655904"/>
            <a:ext cx="1524000" cy="1524000"/>
            <a:chOff x="4992" y="2160"/>
            <a:chExt cx="960" cy="960"/>
          </a:xfrm>
        </p:grpSpPr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5376" y="2592"/>
              <a:ext cx="240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r>
                <a:rPr lang="en-US" sz="1600" b="1"/>
                <a:t>D</a:t>
              </a:r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4992" y="2160"/>
              <a:ext cx="960" cy="960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5803900" y="4351104"/>
            <a:ext cx="1524000" cy="1524000"/>
            <a:chOff x="3792" y="1968"/>
            <a:chExt cx="960" cy="960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4176" y="2400"/>
              <a:ext cx="240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r>
                <a:rPr lang="en-US" sz="1600" b="1"/>
                <a:t>C</a:t>
              </a: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3792" y="1968"/>
              <a:ext cx="960" cy="960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362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0.28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3.33333E-6 L 0.0 -0.2888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3.33333E-6 L 0.20833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20834 -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1667 0.07777 " pathEditMode="relative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025 -0.07778 " pathEditMode="relative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5833 0.02222 " pathEditMode="relative" ptsTypes="AA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06666 -0.02222 " pathEditMode="relative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4.44444E-6 L 0.0 0.28889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0.27778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0023 C -0.03715 -0.02778 -0.07396 -0.05555 -0.10868 -0.05532 C -0.14323 -0.05486 -0.17587 -0.02616 -0.20833 0.00255 " pathEditMode="relative" rAng="0" ptsTypes="aaA">
                                      <p:cBhvr>
                                        <p:cTn id="3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0.03281 0.02777 0.0658 0.05555 0.10052 0.05555 C 0.13524 0.05555 0.1717 0.02777 0.20833 3.33333E-6 " pathEditMode="relative" rAng="0" ptsTypes="aaA">
                                      <p:cBhvr>
                                        <p:cTn id="32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What is AI?</a:t>
            </a:r>
          </a:p>
        </p:txBody>
      </p:sp>
      <p:graphicFrame>
        <p:nvGraphicFramePr>
          <p:cNvPr id="16386" name="Group 2"/>
          <p:cNvGraphicFramePr>
            <a:graphicFrameLocks noGrp="1"/>
          </p:cNvGraphicFramePr>
          <p:nvPr/>
        </p:nvGraphicFramePr>
        <p:xfrm>
          <a:off x="1518047" y="1294805"/>
          <a:ext cx="6724054" cy="5223868"/>
        </p:xfrm>
        <a:graphic>
          <a:graphicData uri="http://schemas.openxmlformats.org/drawingml/2006/table">
            <a:tbl>
              <a:tblPr/>
              <a:tblGrid>
                <a:gridCol w="3362027"/>
                <a:gridCol w="3362027"/>
              </a:tblGrid>
              <a:tr h="2611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automation of activities that we associate with human thinking, activities such as decision-making, problem solving, learning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(Bellman, 1978)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study of mental faculties through the use of computational models.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(Winston, 1992)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1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art of creating machines that perform functions that require intelligence when performed by people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(Kurzweil, 1990)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AI is concerned with rational action... and studies the design of rational agents.  A rational agent acts so as to achieve the best expected outcome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(S.R. &amp; P.N., 1995)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403" name="Line 19"/>
          <p:cNvSpPr>
            <a:spLocks noChangeShapeType="1"/>
          </p:cNvSpPr>
          <p:nvPr/>
        </p:nvSpPr>
        <p:spPr bwMode="auto">
          <a:xfrm flipH="1">
            <a:off x="4877842" y="1413123"/>
            <a:ext cx="16744" cy="5104433"/>
          </a:xfrm>
          <a:prstGeom prst="line">
            <a:avLst/>
          </a:prstGeom>
          <a:noFill/>
          <a:ln w="25400">
            <a:solidFill>
              <a:srgbClr val="00008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rot="10800000">
            <a:off x="1522512" y="3854277"/>
            <a:ext cx="6705079" cy="16743"/>
          </a:xfrm>
          <a:prstGeom prst="line">
            <a:avLst/>
          </a:prstGeom>
          <a:noFill/>
          <a:ln w="25400">
            <a:solidFill>
              <a:srgbClr val="00008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1348383" y="1151930"/>
            <a:ext cx="6959576" cy="21208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6" name="Rectangle 22"/>
          <p:cNvSpPr>
            <a:spLocks/>
          </p:cNvSpPr>
          <p:nvPr/>
        </p:nvSpPr>
        <p:spPr bwMode="auto">
          <a:xfrm>
            <a:off x="1066800" y="734615"/>
            <a:ext cx="93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Humanly</a:t>
            </a:r>
          </a:p>
        </p:txBody>
      </p:sp>
      <p:sp>
        <p:nvSpPr>
          <p:cNvPr id="16407" name="Rectangle 23"/>
          <p:cNvSpPr>
            <a:spLocks/>
          </p:cNvSpPr>
          <p:nvPr/>
        </p:nvSpPr>
        <p:spPr bwMode="auto">
          <a:xfrm>
            <a:off x="7731317" y="734615"/>
            <a:ext cx="10316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Rationally</a:t>
            </a:r>
          </a:p>
        </p:txBody>
      </p:sp>
      <p:sp>
        <p:nvSpPr>
          <p:cNvPr id="16408" name="Rectangle 24"/>
          <p:cNvSpPr>
            <a:spLocks/>
          </p:cNvSpPr>
          <p:nvPr/>
        </p:nvSpPr>
        <p:spPr bwMode="auto">
          <a:xfrm>
            <a:off x="4621113" y="757698"/>
            <a:ext cx="238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>
                <a:ea typeface="ＭＳ Ｐゴシック" charset="0"/>
                <a:cs typeface="Gill Sans" charset="0"/>
              </a:rPr>
              <a:t>vs.</a:t>
            </a:r>
          </a:p>
        </p:txBody>
      </p:sp>
      <p:sp>
        <p:nvSpPr>
          <p:cNvPr id="16409" name="Line 25"/>
          <p:cNvSpPr>
            <a:spLocks noChangeShapeType="1"/>
          </p:cNvSpPr>
          <p:nvPr/>
        </p:nvSpPr>
        <p:spPr bwMode="auto">
          <a:xfrm>
            <a:off x="1242268" y="1426518"/>
            <a:ext cx="8930" cy="5114479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10" name="Rectangle 26"/>
          <p:cNvSpPr>
            <a:spLocks/>
          </p:cNvSpPr>
          <p:nvPr/>
        </p:nvSpPr>
        <p:spPr bwMode="auto">
          <a:xfrm>
            <a:off x="228600" y="1294045"/>
            <a:ext cx="8848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Thinking</a:t>
            </a:r>
          </a:p>
        </p:txBody>
      </p:sp>
      <p:sp>
        <p:nvSpPr>
          <p:cNvPr id="16411" name="Rectangle 27"/>
          <p:cNvSpPr>
            <a:spLocks/>
          </p:cNvSpPr>
          <p:nvPr/>
        </p:nvSpPr>
        <p:spPr bwMode="auto">
          <a:xfrm>
            <a:off x="418044" y="6137076"/>
            <a:ext cx="655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>
                <a:ea typeface="ＭＳ Ｐゴシック" charset="0"/>
                <a:cs typeface="Gill Sans" charset="0"/>
              </a:rPr>
              <a:t>Acting</a:t>
            </a:r>
          </a:p>
        </p:txBody>
      </p:sp>
      <p:sp>
        <p:nvSpPr>
          <p:cNvPr id="16412" name="Rectangle 28"/>
          <p:cNvSpPr>
            <a:spLocks/>
          </p:cNvSpPr>
          <p:nvPr/>
        </p:nvSpPr>
        <p:spPr bwMode="auto">
          <a:xfrm>
            <a:off x="838200" y="3641987"/>
            <a:ext cx="238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ea typeface="ＭＳ Ｐゴシック" charset="0"/>
                <a:cs typeface="Gill Sans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7940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non_monotone_cluttered_REAL_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762000"/>
            <a:ext cx="8128000" cy="4572000"/>
          </a:xfrm>
          <a:prstGeom prst="rect">
            <a:avLst/>
          </a:prstGeom>
        </p:spPr>
      </p:pic>
      <p:pic>
        <p:nvPicPr>
          <p:cNvPr id="3" name="Picture 2" descr="rethink-robotics-baxter-worker-robo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448300"/>
            <a:ext cx="210403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7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Intelligent Agents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35844"/>
            <a:ext cx="3768328" cy="209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69" y="1009055"/>
            <a:ext cx="3520529" cy="173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" y="3505200"/>
            <a:ext cx="885757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3284" y="5760382"/>
            <a:ext cx="9605884" cy="41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60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How do agents work?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357313"/>
            <a:ext cx="6662663" cy="467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19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Reflex Agents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11" y="1526977"/>
            <a:ext cx="6911578" cy="485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62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Model-based Reflex Agents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65" y="1437680"/>
            <a:ext cx="7171656" cy="503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84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Goal-based Agents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401961"/>
            <a:ext cx="7277695" cy="511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40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Utility-based Agents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348383"/>
            <a:ext cx="7420570" cy="521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66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Learning Agents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77" y="1000125"/>
            <a:ext cx="7224117" cy="553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13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Environments and their </a:t>
            </a:r>
            <a:r>
              <a:rPr lang="en-US" dirty="0" smtClean="0"/>
              <a:t>Properties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8" y="990600"/>
            <a:ext cx="8671493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60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Environments and their </a:t>
            </a:r>
            <a:r>
              <a:rPr lang="en-US" dirty="0" smtClean="0"/>
              <a:t>Properties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43261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23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What is AI?</a:t>
            </a:r>
          </a:p>
        </p:txBody>
      </p:sp>
      <p:graphicFrame>
        <p:nvGraphicFramePr>
          <p:cNvPr id="16386" name="Group 2"/>
          <p:cNvGraphicFramePr>
            <a:graphicFrameLocks noGrp="1"/>
          </p:cNvGraphicFramePr>
          <p:nvPr/>
        </p:nvGraphicFramePr>
        <p:xfrm>
          <a:off x="1518047" y="1294805"/>
          <a:ext cx="6724054" cy="5223868"/>
        </p:xfrm>
        <a:graphic>
          <a:graphicData uri="http://schemas.openxmlformats.org/drawingml/2006/table">
            <a:tbl>
              <a:tblPr/>
              <a:tblGrid>
                <a:gridCol w="3362027"/>
                <a:gridCol w="3362027"/>
              </a:tblGrid>
              <a:tr h="2611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automation of activities that we associate with human thinking, activities such as decision-making, problem solving, learning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(Bellman, 1978)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study of mental faculties through the use of computational models.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(Winston, 1992)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1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art of creating machines that perform functions that require intelligence when performed by people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(Kurzweil, 1990)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AI is concerned with rational action... and studies the design of rational agents.  A rational agent acts so as to achieve the best expected outcome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(S.R. &amp; P.N., 1995)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403" name="Line 19"/>
          <p:cNvSpPr>
            <a:spLocks noChangeShapeType="1"/>
          </p:cNvSpPr>
          <p:nvPr/>
        </p:nvSpPr>
        <p:spPr bwMode="auto">
          <a:xfrm flipH="1">
            <a:off x="4877842" y="1413123"/>
            <a:ext cx="16744" cy="5104433"/>
          </a:xfrm>
          <a:prstGeom prst="line">
            <a:avLst/>
          </a:prstGeom>
          <a:noFill/>
          <a:ln w="25400">
            <a:solidFill>
              <a:srgbClr val="00008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rot="10800000">
            <a:off x="1522512" y="3854277"/>
            <a:ext cx="6705079" cy="16743"/>
          </a:xfrm>
          <a:prstGeom prst="line">
            <a:avLst/>
          </a:prstGeom>
          <a:noFill/>
          <a:ln w="25400">
            <a:solidFill>
              <a:srgbClr val="00008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1348383" y="1151930"/>
            <a:ext cx="6959576" cy="21208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6" name="Rectangle 22"/>
          <p:cNvSpPr>
            <a:spLocks/>
          </p:cNvSpPr>
          <p:nvPr/>
        </p:nvSpPr>
        <p:spPr bwMode="auto">
          <a:xfrm>
            <a:off x="1066800" y="734615"/>
            <a:ext cx="93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Humanly</a:t>
            </a:r>
          </a:p>
        </p:txBody>
      </p:sp>
      <p:sp>
        <p:nvSpPr>
          <p:cNvPr id="16407" name="Rectangle 23"/>
          <p:cNvSpPr>
            <a:spLocks/>
          </p:cNvSpPr>
          <p:nvPr/>
        </p:nvSpPr>
        <p:spPr bwMode="auto">
          <a:xfrm>
            <a:off x="7731317" y="734615"/>
            <a:ext cx="10316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Rationally</a:t>
            </a:r>
          </a:p>
        </p:txBody>
      </p:sp>
      <p:sp>
        <p:nvSpPr>
          <p:cNvPr id="16408" name="Rectangle 24"/>
          <p:cNvSpPr>
            <a:spLocks/>
          </p:cNvSpPr>
          <p:nvPr/>
        </p:nvSpPr>
        <p:spPr bwMode="auto">
          <a:xfrm>
            <a:off x="4621113" y="757698"/>
            <a:ext cx="238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>
                <a:ea typeface="ＭＳ Ｐゴシック" charset="0"/>
                <a:cs typeface="Gill Sans" charset="0"/>
              </a:rPr>
              <a:t>vs.</a:t>
            </a:r>
          </a:p>
        </p:txBody>
      </p:sp>
      <p:sp>
        <p:nvSpPr>
          <p:cNvPr id="16409" name="Line 25"/>
          <p:cNvSpPr>
            <a:spLocks noChangeShapeType="1"/>
          </p:cNvSpPr>
          <p:nvPr/>
        </p:nvSpPr>
        <p:spPr bwMode="auto">
          <a:xfrm>
            <a:off x="1242268" y="1426518"/>
            <a:ext cx="8930" cy="5114479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10" name="Rectangle 26"/>
          <p:cNvSpPr>
            <a:spLocks/>
          </p:cNvSpPr>
          <p:nvPr/>
        </p:nvSpPr>
        <p:spPr bwMode="auto">
          <a:xfrm>
            <a:off x="228600" y="1294045"/>
            <a:ext cx="8848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Thinking</a:t>
            </a:r>
          </a:p>
        </p:txBody>
      </p:sp>
      <p:sp>
        <p:nvSpPr>
          <p:cNvPr id="16411" name="Rectangle 27"/>
          <p:cNvSpPr>
            <a:spLocks/>
          </p:cNvSpPr>
          <p:nvPr/>
        </p:nvSpPr>
        <p:spPr bwMode="auto">
          <a:xfrm>
            <a:off x="418044" y="6137076"/>
            <a:ext cx="655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>
                <a:ea typeface="ＭＳ Ｐゴシック" charset="0"/>
                <a:cs typeface="Gill Sans" charset="0"/>
              </a:rPr>
              <a:t>Acting</a:t>
            </a:r>
          </a:p>
        </p:txBody>
      </p:sp>
      <p:sp>
        <p:nvSpPr>
          <p:cNvPr id="16412" name="Rectangle 28"/>
          <p:cNvSpPr>
            <a:spLocks/>
          </p:cNvSpPr>
          <p:nvPr/>
        </p:nvSpPr>
        <p:spPr bwMode="auto">
          <a:xfrm>
            <a:off x="838200" y="3641987"/>
            <a:ext cx="238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ea typeface="ＭＳ Ｐゴシック" charset="0"/>
                <a:cs typeface="Gill Sans" charset="0"/>
              </a:rPr>
              <a:t>vs.</a:t>
            </a:r>
          </a:p>
        </p:txBody>
      </p:sp>
      <p:sp>
        <p:nvSpPr>
          <p:cNvPr id="2" name="Rectangle 1"/>
          <p:cNvSpPr/>
          <p:nvPr/>
        </p:nvSpPr>
        <p:spPr>
          <a:xfrm>
            <a:off x="1424583" y="4038600"/>
            <a:ext cx="3376017" cy="2286000"/>
          </a:xfrm>
          <a:prstGeom prst="rect">
            <a:avLst/>
          </a:prstGeom>
          <a:solidFill>
            <a:srgbClr val="00009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1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Structure of the Course</a:t>
            </a:r>
          </a:p>
        </p:txBody>
      </p:sp>
      <p:sp>
        <p:nvSpPr>
          <p:cNvPr id="28674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Part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>
                <a:solidFill>
                  <a:srgbClr val="C80000"/>
                </a:solidFill>
              </a:rPr>
              <a:t>Decision-Making in Deterministic Environments</a:t>
            </a:r>
          </a:p>
          <a:p>
            <a:pPr marL="675069" lvl="1" indent="-457200"/>
            <a:r>
              <a:rPr lang="en-US" dirty="0" smtClean="0"/>
              <a:t>Uninformed search</a:t>
            </a:r>
            <a:r>
              <a:rPr lang="en-US" dirty="0"/>
              <a:t>, informed search and heuristics, </a:t>
            </a:r>
            <a:r>
              <a:rPr lang="en-US" dirty="0" smtClean="0"/>
              <a:t>randomized and local search</a:t>
            </a:r>
            <a:r>
              <a:rPr lang="en-US" dirty="0"/>
              <a:t> </a:t>
            </a:r>
            <a:r>
              <a:rPr lang="en-US" dirty="0" smtClean="0"/>
              <a:t>(genetic algorithms), adversarial search, </a:t>
            </a:r>
            <a:r>
              <a:rPr lang="en-US" dirty="0"/>
              <a:t>constraint </a:t>
            </a:r>
            <a:r>
              <a:rPr lang="en-US" dirty="0" smtClean="0"/>
              <a:t>satisfaction, logic-based inference, task and path planning</a:t>
            </a:r>
            <a:endParaRPr lang="en-US" dirty="0"/>
          </a:p>
          <a:p>
            <a:pPr marL="217869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Part </a:t>
            </a:r>
            <a:r>
              <a:rPr lang="en-US" dirty="0" smtClean="0"/>
              <a:t>2</a:t>
            </a:r>
            <a:endParaRPr lang="en-US" dirty="0"/>
          </a:p>
          <a:p>
            <a:r>
              <a:rPr lang="en-US" dirty="0">
                <a:solidFill>
                  <a:srgbClr val="C80000"/>
                </a:solidFill>
              </a:rPr>
              <a:t>Decision-Making in Stochastic Environments</a:t>
            </a:r>
          </a:p>
          <a:p>
            <a:pPr marL="675069" lvl="1" indent="-457200"/>
            <a:r>
              <a:rPr lang="en-US" dirty="0" smtClean="0"/>
              <a:t>Bayesian </a:t>
            </a:r>
            <a:r>
              <a:rPr lang="en-US" dirty="0"/>
              <a:t>networks, Hidden Markov Models, </a:t>
            </a:r>
            <a:r>
              <a:rPr lang="en-US" dirty="0" err="1"/>
              <a:t>Kalman</a:t>
            </a:r>
            <a:r>
              <a:rPr lang="en-US" dirty="0"/>
              <a:t> and Particle filters, Decision and Utility theory, Markov Decision Processes</a:t>
            </a:r>
          </a:p>
          <a:p>
            <a:pPr marL="446469" lvl="1"/>
            <a:endParaRPr lang="en-US" dirty="0"/>
          </a:p>
          <a:p>
            <a:pPr marL="0" indent="0">
              <a:buNone/>
            </a:pPr>
            <a:r>
              <a:rPr lang="en-US" dirty="0"/>
              <a:t>Part </a:t>
            </a:r>
            <a:r>
              <a:rPr lang="en-US" dirty="0" smtClean="0"/>
              <a:t>3</a:t>
            </a:r>
            <a:endParaRPr lang="en-US" dirty="0"/>
          </a:p>
          <a:p>
            <a:r>
              <a:rPr lang="en-US" dirty="0">
                <a:solidFill>
                  <a:srgbClr val="C80000"/>
                </a:solidFill>
              </a:rPr>
              <a:t>Learning in Unknown Environments</a:t>
            </a:r>
          </a:p>
          <a:p>
            <a:pPr marL="675069" lvl="1" indent="-457200"/>
            <a:r>
              <a:rPr lang="en-US" dirty="0"/>
              <a:t>Supervised learning: Decision trees, Support Vector Machines, Neural Networks</a:t>
            </a:r>
          </a:p>
          <a:p>
            <a:pPr marL="675069" lvl="1" indent="-457200"/>
            <a:r>
              <a:rPr lang="en-US" dirty="0"/>
              <a:t>Unsupervised learning: Introduction to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328130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Acting Humanly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41545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1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What is AI?</a:t>
            </a:r>
          </a:p>
        </p:txBody>
      </p:sp>
      <p:graphicFrame>
        <p:nvGraphicFramePr>
          <p:cNvPr id="16386" name="Group 2"/>
          <p:cNvGraphicFramePr>
            <a:graphicFrameLocks noGrp="1"/>
          </p:cNvGraphicFramePr>
          <p:nvPr/>
        </p:nvGraphicFramePr>
        <p:xfrm>
          <a:off x="1518047" y="1294805"/>
          <a:ext cx="6724054" cy="5223868"/>
        </p:xfrm>
        <a:graphic>
          <a:graphicData uri="http://schemas.openxmlformats.org/drawingml/2006/table">
            <a:tbl>
              <a:tblPr/>
              <a:tblGrid>
                <a:gridCol w="3362027"/>
                <a:gridCol w="3362027"/>
              </a:tblGrid>
              <a:tr h="2611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automation of activities that we associate with human thinking, activities such as decision-making, problem solving, learning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(Bellman, 1978)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study of mental faculties through the use of computational models.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(Winston, 1992)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1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art of creating machines that perform functions that require intelligence when performed by people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(Kurzweil, 1990)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AI is concerned with rational action... and studies the design of rational agents.  A rational agent acts so as to achieve the best expected outcome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(S.R. &amp; P.N., 1995)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403" name="Line 19"/>
          <p:cNvSpPr>
            <a:spLocks noChangeShapeType="1"/>
          </p:cNvSpPr>
          <p:nvPr/>
        </p:nvSpPr>
        <p:spPr bwMode="auto">
          <a:xfrm flipH="1">
            <a:off x="4877842" y="1413123"/>
            <a:ext cx="16744" cy="5104433"/>
          </a:xfrm>
          <a:prstGeom prst="line">
            <a:avLst/>
          </a:prstGeom>
          <a:noFill/>
          <a:ln w="25400">
            <a:solidFill>
              <a:srgbClr val="00008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rot="10800000">
            <a:off x="1522512" y="3854277"/>
            <a:ext cx="6705079" cy="16743"/>
          </a:xfrm>
          <a:prstGeom prst="line">
            <a:avLst/>
          </a:prstGeom>
          <a:noFill/>
          <a:ln w="25400">
            <a:solidFill>
              <a:srgbClr val="00008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1348383" y="1151930"/>
            <a:ext cx="6959576" cy="21208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6" name="Rectangle 22"/>
          <p:cNvSpPr>
            <a:spLocks/>
          </p:cNvSpPr>
          <p:nvPr/>
        </p:nvSpPr>
        <p:spPr bwMode="auto">
          <a:xfrm>
            <a:off x="1066800" y="734615"/>
            <a:ext cx="93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Humanly</a:t>
            </a:r>
          </a:p>
        </p:txBody>
      </p:sp>
      <p:sp>
        <p:nvSpPr>
          <p:cNvPr id="16407" name="Rectangle 23"/>
          <p:cNvSpPr>
            <a:spLocks/>
          </p:cNvSpPr>
          <p:nvPr/>
        </p:nvSpPr>
        <p:spPr bwMode="auto">
          <a:xfrm>
            <a:off x="7731317" y="734615"/>
            <a:ext cx="10316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Rationally</a:t>
            </a:r>
          </a:p>
        </p:txBody>
      </p:sp>
      <p:sp>
        <p:nvSpPr>
          <p:cNvPr id="16408" name="Rectangle 24"/>
          <p:cNvSpPr>
            <a:spLocks/>
          </p:cNvSpPr>
          <p:nvPr/>
        </p:nvSpPr>
        <p:spPr bwMode="auto">
          <a:xfrm>
            <a:off x="4621113" y="757698"/>
            <a:ext cx="238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>
                <a:ea typeface="ＭＳ Ｐゴシック" charset="0"/>
                <a:cs typeface="Gill Sans" charset="0"/>
              </a:rPr>
              <a:t>vs.</a:t>
            </a:r>
          </a:p>
        </p:txBody>
      </p:sp>
      <p:sp>
        <p:nvSpPr>
          <p:cNvPr id="16409" name="Line 25"/>
          <p:cNvSpPr>
            <a:spLocks noChangeShapeType="1"/>
          </p:cNvSpPr>
          <p:nvPr/>
        </p:nvSpPr>
        <p:spPr bwMode="auto">
          <a:xfrm>
            <a:off x="1242268" y="1426518"/>
            <a:ext cx="8930" cy="5114479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10" name="Rectangle 26"/>
          <p:cNvSpPr>
            <a:spLocks/>
          </p:cNvSpPr>
          <p:nvPr/>
        </p:nvSpPr>
        <p:spPr bwMode="auto">
          <a:xfrm>
            <a:off x="228600" y="1294045"/>
            <a:ext cx="8848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Thinking</a:t>
            </a:r>
          </a:p>
        </p:txBody>
      </p:sp>
      <p:sp>
        <p:nvSpPr>
          <p:cNvPr id="16411" name="Rectangle 27"/>
          <p:cNvSpPr>
            <a:spLocks/>
          </p:cNvSpPr>
          <p:nvPr/>
        </p:nvSpPr>
        <p:spPr bwMode="auto">
          <a:xfrm>
            <a:off x="418044" y="6137076"/>
            <a:ext cx="655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>
                <a:ea typeface="ＭＳ Ｐゴシック" charset="0"/>
                <a:cs typeface="Gill Sans" charset="0"/>
              </a:rPr>
              <a:t>Acting</a:t>
            </a:r>
          </a:p>
        </p:txBody>
      </p:sp>
      <p:sp>
        <p:nvSpPr>
          <p:cNvPr id="16412" name="Rectangle 28"/>
          <p:cNvSpPr>
            <a:spLocks/>
          </p:cNvSpPr>
          <p:nvPr/>
        </p:nvSpPr>
        <p:spPr bwMode="auto">
          <a:xfrm>
            <a:off x="838200" y="3641987"/>
            <a:ext cx="238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ea typeface="ＭＳ Ｐゴシック" charset="0"/>
                <a:cs typeface="Gill Sans" charset="0"/>
              </a:rPr>
              <a:t>vs.</a:t>
            </a:r>
          </a:p>
        </p:txBody>
      </p:sp>
      <p:sp>
        <p:nvSpPr>
          <p:cNvPr id="2" name="Rectangle 1"/>
          <p:cNvSpPr/>
          <p:nvPr/>
        </p:nvSpPr>
        <p:spPr>
          <a:xfrm>
            <a:off x="1447800" y="1413123"/>
            <a:ext cx="3376017" cy="2286000"/>
          </a:xfrm>
          <a:prstGeom prst="rect">
            <a:avLst/>
          </a:prstGeom>
          <a:solidFill>
            <a:srgbClr val="00009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0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Thinking Humanly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2" y="1107282"/>
            <a:ext cx="2294930" cy="29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867" y="1035844"/>
            <a:ext cx="3107531" cy="14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10" y="1107281"/>
            <a:ext cx="2250281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547" y="2884289"/>
            <a:ext cx="5384602" cy="89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3" y="4214812"/>
            <a:ext cx="8063508" cy="63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680" y="5848946"/>
            <a:ext cx="9911953" cy="72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" y="803672"/>
            <a:ext cx="7492008" cy="504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15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What is AI?</a:t>
            </a:r>
          </a:p>
        </p:txBody>
      </p:sp>
      <p:graphicFrame>
        <p:nvGraphicFramePr>
          <p:cNvPr id="16386" name="Group 2"/>
          <p:cNvGraphicFramePr>
            <a:graphicFrameLocks noGrp="1"/>
          </p:cNvGraphicFramePr>
          <p:nvPr/>
        </p:nvGraphicFramePr>
        <p:xfrm>
          <a:off x="1518047" y="1294805"/>
          <a:ext cx="6724054" cy="5223868"/>
        </p:xfrm>
        <a:graphic>
          <a:graphicData uri="http://schemas.openxmlformats.org/drawingml/2006/table">
            <a:tbl>
              <a:tblPr/>
              <a:tblGrid>
                <a:gridCol w="3362027"/>
                <a:gridCol w="3362027"/>
              </a:tblGrid>
              <a:tr h="2611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automation of activities that we associate with human thinking, activities such as decision-making, problem solving, learning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(Bellman, 1978)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study of mental faculties through the use of computational models.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(Winston, 1992)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1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art of creating machines that perform functions that require intelligence when performed by people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(Kurzweil, 1990)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AI is concerned with rational action... and studies the design of rational agents.  A rational agent acts so as to achieve the best expected outcome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(S.R. &amp; P.N., 1995)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403" name="Line 19"/>
          <p:cNvSpPr>
            <a:spLocks noChangeShapeType="1"/>
          </p:cNvSpPr>
          <p:nvPr/>
        </p:nvSpPr>
        <p:spPr bwMode="auto">
          <a:xfrm flipH="1">
            <a:off x="4877842" y="1413123"/>
            <a:ext cx="16744" cy="5104433"/>
          </a:xfrm>
          <a:prstGeom prst="line">
            <a:avLst/>
          </a:prstGeom>
          <a:noFill/>
          <a:ln w="25400">
            <a:solidFill>
              <a:srgbClr val="00008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rot="10800000">
            <a:off x="1522512" y="3854277"/>
            <a:ext cx="6705079" cy="16743"/>
          </a:xfrm>
          <a:prstGeom prst="line">
            <a:avLst/>
          </a:prstGeom>
          <a:noFill/>
          <a:ln w="25400">
            <a:solidFill>
              <a:srgbClr val="00008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1348383" y="1151930"/>
            <a:ext cx="6959576" cy="21208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6" name="Rectangle 22"/>
          <p:cNvSpPr>
            <a:spLocks/>
          </p:cNvSpPr>
          <p:nvPr/>
        </p:nvSpPr>
        <p:spPr bwMode="auto">
          <a:xfrm>
            <a:off x="1066800" y="734615"/>
            <a:ext cx="93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Humanly</a:t>
            </a:r>
          </a:p>
        </p:txBody>
      </p:sp>
      <p:sp>
        <p:nvSpPr>
          <p:cNvPr id="16407" name="Rectangle 23"/>
          <p:cNvSpPr>
            <a:spLocks/>
          </p:cNvSpPr>
          <p:nvPr/>
        </p:nvSpPr>
        <p:spPr bwMode="auto">
          <a:xfrm>
            <a:off x="7731317" y="734615"/>
            <a:ext cx="10316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Rationally</a:t>
            </a:r>
          </a:p>
        </p:txBody>
      </p:sp>
      <p:sp>
        <p:nvSpPr>
          <p:cNvPr id="16408" name="Rectangle 24"/>
          <p:cNvSpPr>
            <a:spLocks/>
          </p:cNvSpPr>
          <p:nvPr/>
        </p:nvSpPr>
        <p:spPr bwMode="auto">
          <a:xfrm>
            <a:off x="4621113" y="757698"/>
            <a:ext cx="238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>
                <a:ea typeface="ＭＳ Ｐゴシック" charset="0"/>
                <a:cs typeface="Gill Sans" charset="0"/>
              </a:rPr>
              <a:t>vs.</a:t>
            </a:r>
          </a:p>
        </p:txBody>
      </p:sp>
      <p:sp>
        <p:nvSpPr>
          <p:cNvPr id="16409" name="Line 25"/>
          <p:cNvSpPr>
            <a:spLocks noChangeShapeType="1"/>
          </p:cNvSpPr>
          <p:nvPr/>
        </p:nvSpPr>
        <p:spPr bwMode="auto">
          <a:xfrm>
            <a:off x="1242268" y="1426518"/>
            <a:ext cx="8930" cy="5114479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10" name="Rectangle 26"/>
          <p:cNvSpPr>
            <a:spLocks/>
          </p:cNvSpPr>
          <p:nvPr/>
        </p:nvSpPr>
        <p:spPr bwMode="auto">
          <a:xfrm>
            <a:off x="228600" y="1294045"/>
            <a:ext cx="8848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Thinking</a:t>
            </a:r>
          </a:p>
        </p:txBody>
      </p:sp>
      <p:sp>
        <p:nvSpPr>
          <p:cNvPr id="16411" name="Rectangle 27"/>
          <p:cNvSpPr>
            <a:spLocks/>
          </p:cNvSpPr>
          <p:nvPr/>
        </p:nvSpPr>
        <p:spPr bwMode="auto">
          <a:xfrm>
            <a:off x="418044" y="6137076"/>
            <a:ext cx="655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>
                <a:ea typeface="ＭＳ Ｐゴシック" charset="0"/>
                <a:cs typeface="Gill Sans" charset="0"/>
              </a:rPr>
              <a:t>Acting</a:t>
            </a:r>
          </a:p>
        </p:txBody>
      </p:sp>
      <p:sp>
        <p:nvSpPr>
          <p:cNvPr id="16412" name="Rectangle 28"/>
          <p:cNvSpPr>
            <a:spLocks/>
          </p:cNvSpPr>
          <p:nvPr/>
        </p:nvSpPr>
        <p:spPr bwMode="auto">
          <a:xfrm>
            <a:off x="838200" y="3641987"/>
            <a:ext cx="238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ea typeface="ＭＳ Ｐゴシック" charset="0"/>
                <a:cs typeface="Gill Sans" charset="0"/>
              </a:rPr>
              <a:t>vs.</a:t>
            </a:r>
          </a:p>
        </p:txBody>
      </p:sp>
      <p:sp>
        <p:nvSpPr>
          <p:cNvPr id="2" name="Rectangle 1"/>
          <p:cNvSpPr/>
          <p:nvPr/>
        </p:nvSpPr>
        <p:spPr>
          <a:xfrm>
            <a:off x="4965809" y="1447800"/>
            <a:ext cx="3376017" cy="2286000"/>
          </a:xfrm>
          <a:prstGeom prst="rect">
            <a:avLst/>
          </a:prstGeom>
          <a:solidFill>
            <a:srgbClr val="00009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35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Thinking Rationally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1884"/>
            <a:ext cx="1982391" cy="321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508" y="669727"/>
            <a:ext cx="406300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360" y="1869590"/>
            <a:ext cx="6034765" cy="277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02398"/>
            <a:ext cx="9074676" cy="15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66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What is AI?</a:t>
            </a:r>
          </a:p>
        </p:txBody>
      </p:sp>
      <p:graphicFrame>
        <p:nvGraphicFramePr>
          <p:cNvPr id="16386" name="Group 2"/>
          <p:cNvGraphicFramePr>
            <a:graphicFrameLocks noGrp="1"/>
          </p:cNvGraphicFramePr>
          <p:nvPr/>
        </p:nvGraphicFramePr>
        <p:xfrm>
          <a:off x="1518047" y="1294805"/>
          <a:ext cx="6724054" cy="5223868"/>
        </p:xfrm>
        <a:graphic>
          <a:graphicData uri="http://schemas.openxmlformats.org/drawingml/2006/table">
            <a:tbl>
              <a:tblPr/>
              <a:tblGrid>
                <a:gridCol w="3362027"/>
                <a:gridCol w="3362027"/>
              </a:tblGrid>
              <a:tr h="2611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automation of activities that we associate with human thinking, activities such as decision-making, problem solving, learning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(Bellman, 1978)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study of mental faculties through the use of computational models.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(Winston, 1992)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1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The art of creating machines that perform functions that require intelligence when performed by people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(Kurzweil, 1990)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“</a:t>
                      </a: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AI is concerned with rational action... and studies the design of rational agents.  A rational agent acts so as to achieve the best expected outcome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”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(S.R. &amp; P.N., 1995)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403" name="Line 19"/>
          <p:cNvSpPr>
            <a:spLocks noChangeShapeType="1"/>
          </p:cNvSpPr>
          <p:nvPr/>
        </p:nvSpPr>
        <p:spPr bwMode="auto">
          <a:xfrm flipH="1">
            <a:off x="4877842" y="1413123"/>
            <a:ext cx="16744" cy="5104433"/>
          </a:xfrm>
          <a:prstGeom prst="line">
            <a:avLst/>
          </a:prstGeom>
          <a:noFill/>
          <a:ln w="25400">
            <a:solidFill>
              <a:srgbClr val="00008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rot="10800000">
            <a:off x="1522512" y="3854277"/>
            <a:ext cx="6705079" cy="16743"/>
          </a:xfrm>
          <a:prstGeom prst="line">
            <a:avLst/>
          </a:prstGeom>
          <a:noFill/>
          <a:ln w="25400">
            <a:solidFill>
              <a:srgbClr val="00008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1348383" y="1151930"/>
            <a:ext cx="6959576" cy="21208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06" name="Rectangle 22"/>
          <p:cNvSpPr>
            <a:spLocks/>
          </p:cNvSpPr>
          <p:nvPr/>
        </p:nvSpPr>
        <p:spPr bwMode="auto">
          <a:xfrm>
            <a:off x="1066800" y="734615"/>
            <a:ext cx="93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Humanly</a:t>
            </a:r>
          </a:p>
        </p:txBody>
      </p:sp>
      <p:sp>
        <p:nvSpPr>
          <p:cNvPr id="16407" name="Rectangle 23"/>
          <p:cNvSpPr>
            <a:spLocks/>
          </p:cNvSpPr>
          <p:nvPr/>
        </p:nvSpPr>
        <p:spPr bwMode="auto">
          <a:xfrm>
            <a:off x="7731317" y="734615"/>
            <a:ext cx="10316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Rationally</a:t>
            </a:r>
          </a:p>
        </p:txBody>
      </p:sp>
      <p:sp>
        <p:nvSpPr>
          <p:cNvPr id="16408" name="Rectangle 24"/>
          <p:cNvSpPr>
            <a:spLocks/>
          </p:cNvSpPr>
          <p:nvPr/>
        </p:nvSpPr>
        <p:spPr bwMode="auto">
          <a:xfrm>
            <a:off x="4621113" y="757698"/>
            <a:ext cx="238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>
                <a:ea typeface="ＭＳ Ｐゴシック" charset="0"/>
                <a:cs typeface="Gill Sans" charset="0"/>
              </a:rPr>
              <a:t>vs.</a:t>
            </a:r>
          </a:p>
        </p:txBody>
      </p:sp>
      <p:sp>
        <p:nvSpPr>
          <p:cNvPr id="16409" name="Line 25"/>
          <p:cNvSpPr>
            <a:spLocks noChangeShapeType="1"/>
          </p:cNvSpPr>
          <p:nvPr/>
        </p:nvSpPr>
        <p:spPr bwMode="auto">
          <a:xfrm>
            <a:off x="1242268" y="1426518"/>
            <a:ext cx="8930" cy="5114479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6410" name="Rectangle 26"/>
          <p:cNvSpPr>
            <a:spLocks/>
          </p:cNvSpPr>
          <p:nvPr/>
        </p:nvSpPr>
        <p:spPr bwMode="auto">
          <a:xfrm>
            <a:off x="228600" y="1294045"/>
            <a:ext cx="8848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ea typeface="ＭＳ Ｐゴシック" charset="0"/>
                <a:cs typeface="Gill Sans" charset="0"/>
              </a:rPr>
              <a:t>Thinking</a:t>
            </a:r>
          </a:p>
        </p:txBody>
      </p:sp>
      <p:sp>
        <p:nvSpPr>
          <p:cNvPr id="16411" name="Rectangle 27"/>
          <p:cNvSpPr>
            <a:spLocks/>
          </p:cNvSpPr>
          <p:nvPr/>
        </p:nvSpPr>
        <p:spPr bwMode="auto">
          <a:xfrm>
            <a:off x="418044" y="6137076"/>
            <a:ext cx="655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>
                <a:ea typeface="ＭＳ Ｐゴシック" charset="0"/>
                <a:cs typeface="Gill Sans" charset="0"/>
              </a:rPr>
              <a:t>Acting</a:t>
            </a:r>
          </a:p>
        </p:txBody>
      </p:sp>
      <p:sp>
        <p:nvSpPr>
          <p:cNvPr id="16412" name="Rectangle 28"/>
          <p:cNvSpPr>
            <a:spLocks/>
          </p:cNvSpPr>
          <p:nvPr/>
        </p:nvSpPr>
        <p:spPr bwMode="auto">
          <a:xfrm>
            <a:off x="838200" y="3641987"/>
            <a:ext cx="2387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ea typeface="ＭＳ Ｐゴシック" charset="0"/>
                <a:cs typeface="Gill Sans" charset="0"/>
              </a:rPr>
              <a:t>vs.</a:t>
            </a:r>
          </a:p>
        </p:txBody>
      </p:sp>
      <p:sp>
        <p:nvSpPr>
          <p:cNvPr id="2" name="Rectangle 1"/>
          <p:cNvSpPr/>
          <p:nvPr/>
        </p:nvSpPr>
        <p:spPr>
          <a:xfrm>
            <a:off x="4929783" y="4191000"/>
            <a:ext cx="3376017" cy="2286000"/>
          </a:xfrm>
          <a:prstGeom prst="rect">
            <a:avLst/>
          </a:prstGeom>
          <a:solidFill>
            <a:srgbClr val="00009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1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acsysTheme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PracsysTheme</Template>
  <TotalTime>4805</TotalTime>
  <Words>1075</Words>
  <Application>Microsoft Macintosh PowerPoint</Application>
  <PresentationFormat>On-screen Show (4:3)</PresentationFormat>
  <Paragraphs>199</Paragraphs>
  <Slides>30</Slides>
  <Notes>1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PracsysTheme</vt:lpstr>
      <vt:lpstr>CS440/520 Artificial Intelligence</vt:lpstr>
      <vt:lpstr>What is AI?</vt:lpstr>
      <vt:lpstr>What is AI?</vt:lpstr>
      <vt:lpstr>Acting Humanly</vt:lpstr>
      <vt:lpstr>What is AI?</vt:lpstr>
      <vt:lpstr>Thinking Humanly</vt:lpstr>
      <vt:lpstr>What is AI?</vt:lpstr>
      <vt:lpstr>Thinking Rationally</vt:lpstr>
      <vt:lpstr>What is AI?</vt:lpstr>
      <vt:lpstr>Acting Rationally</vt:lpstr>
      <vt:lpstr>PowerPoint Presentation</vt:lpstr>
      <vt:lpstr>AAAI 2015 Topics</vt:lpstr>
      <vt:lpstr>Where are we now?</vt:lpstr>
      <vt:lpstr>What are my personal interests?</vt:lpstr>
      <vt:lpstr>Motion Planning</vt:lpstr>
      <vt:lpstr>Issue: Physical Realism</vt:lpstr>
      <vt:lpstr>Example</vt:lpstr>
      <vt:lpstr>PowerPoint Presentation</vt:lpstr>
      <vt:lpstr>Multi-Robot Problems</vt:lpstr>
      <vt:lpstr>Examples</vt:lpstr>
      <vt:lpstr>Intelligent Agents</vt:lpstr>
      <vt:lpstr>How do agents work?</vt:lpstr>
      <vt:lpstr>Reflex Agents</vt:lpstr>
      <vt:lpstr>Model-based Reflex Agents</vt:lpstr>
      <vt:lpstr>Goal-based Agents</vt:lpstr>
      <vt:lpstr>Utility-based Agents</vt:lpstr>
      <vt:lpstr>Learning Agents</vt:lpstr>
      <vt:lpstr>Environments and their Properties</vt:lpstr>
      <vt:lpstr>Environments and their Properties</vt:lpstr>
      <vt:lpstr>Structure of the Course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Engine Tutorial: PRACSYS Cluster</dc:title>
  <dc:creator>Zakary Littlefield</dc:creator>
  <cp:lastModifiedBy>Kostas Bekris</cp:lastModifiedBy>
  <cp:revision>408</cp:revision>
  <dcterms:created xsi:type="dcterms:W3CDTF">2013-06-17T23:50:20Z</dcterms:created>
  <dcterms:modified xsi:type="dcterms:W3CDTF">2014-09-02T21:00:48Z</dcterms:modified>
</cp:coreProperties>
</file>